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64" r:id="rId4"/>
    <p:sldId id="258" r:id="rId5"/>
    <p:sldId id="265" r:id="rId6"/>
    <p:sldId id="266" r:id="rId7"/>
    <p:sldId id="259" r:id="rId8"/>
    <p:sldId id="261" r:id="rId9"/>
    <p:sldId id="260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11/2/2019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11/2/2019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11/2/2019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11/2/2019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11/2/2019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11/2/2019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11/2/2019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11/2/2019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sz="8000" b="1" dirty="0" smtClean="0"/>
              <a:t>Some Knowledge </a:t>
            </a:r>
            <a:r>
              <a:rPr lang="id-ID" sz="8000" b="1" smtClean="0"/>
              <a:t>about </a:t>
            </a:r>
            <a:r>
              <a:rPr lang="id-ID" sz="8000" b="1" smtClean="0"/>
              <a:t>Algorithm</a:t>
            </a:r>
            <a:endParaRPr lang="en-US" sz="8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d-ID" b="1" dirty="0" smtClean="0"/>
              <a:t>DIVISI DESKTOP PROGRAMMING</a:t>
            </a:r>
          </a:p>
          <a:p>
            <a:r>
              <a:rPr lang="id-ID" b="1" dirty="0" smtClean="0"/>
              <a:t>UKM IPTEK CIC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155" y="323246"/>
            <a:ext cx="3751649" cy="140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7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211441"/>
          </a:xfrm>
        </p:spPr>
        <p:txBody>
          <a:bodyPr>
            <a:normAutofit fontScale="90000"/>
          </a:bodyPr>
          <a:lstStyle/>
          <a:p>
            <a:r>
              <a:rPr lang="id-ID" sz="4800" dirty="0" smtClean="0"/>
              <a:t>How to convert </a:t>
            </a:r>
            <a:r>
              <a:rPr lang="id-ID" sz="4800" b="1" dirty="0" smtClean="0"/>
              <a:t>Flowchart/Pseudocode </a:t>
            </a:r>
            <a:r>
              <a:rPr lang="id-ID" sz="4800" dirty="0" smtClean="0">
                <a:sym typeface="Wingdings" panose="05000000000000000000" pitchFamily="2" charset="2"/>
              </a:rPr>
              <a:t> Program Code?</a:t>
            </a:r>
            <a:endParaRPr lang="en-US" sz="4800" dirty="0"/>
          </a:p>
        </p:txBody>
      </p:sp>
      <p:pic>
        <p:nvPicPr>
          <p:cNvPr id="14" name="Google Shape;161;p24" descr="coding-schools-2017"/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rcRect/>
          <a:stretch/>
        </p:blipFill>
        <p:spPr>
          <a:xfrm>
            <a:off x="2607733" y="1410053"/>
            <a:ext cx="7450668" cy="493040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/>
          <p:cNvSpPr txBox="1"/>
          <p:nvPr/>
        </p:nvSpPr>
        <p:spPr>
          <a:xfrm>
            <a:off x="5266266" y="2319867"/>
            <a:ext cx="4716281" cy="131112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</a:pPr>
            <a:r>
              <a:rPr lang="en-US" sz="4400" b="1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44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Let's Coding Now</a:t>
            </a:r>
            <a:r>
              <a:rPr lang="en-US" sz="4400" b="1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!”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3883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5090" y="2590799"/>
            <a:ext cx="6928909" cy="1658198"/>
          </a:xfrm>
        </p:spPr>
        <p:txBody>
          <a:bodyPr>
            <a:normAutofit/>
          </a:bodyPr>
          <a:lstStyle/>
          <a:p>
            <a:r>
              <a:rPr lang="id-ID" sz="6000" b="1" dirty="0" smtClean="0">
                <a:latin typeface="Adobe Garamond Pro" panose="02020502060506020403" pitchFamily="18" charset="0"/>
              </a:rPr>
              <a:t>Thank You for Today!</a:t>
            </a:r>
            <a:endParaRPr lang="en-US" sz="6000" b="1" dirty="0">
              <a:latin typeface="Adobe Garamond Pro" panose="020205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126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261534"/>
          </a:xfrm>
        </p:spPr>
        <p:txBody>
          <a:bodyPr/>
          <a:lstStyle/>
          <a:p>
            <a:r>
              <a:rPr lang="id-ID" dirty="0" smtClean="0"/>
              <a:t>What is </a:t>
            </a:r>
            <a:r>
              <a:rPr lang="id-ID" b="1" dirty="0" smtClean="0"/>
              <a:t>Algorithm</a:t>
            </a:r>
            <a:r>
              <a:rPr lang="id-ID" dirty="0" smtClean="0"/>
              <a:t>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57223" y="1600052"/>
            <a:ext cx="10772775" cy="366299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60" y="2631866"/>
            <a:ext cx="1571281" cy="2360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95577" y="2191349"/>
            <a:ext cx="7975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4800" b="1" dirty="0">
                <a:solidFill>
                  <a:schemeClr val="accent1"/>
                </a:solidFill>
              </a:rPr>
              <a:t>“Urutan/langkah-langkah untuk menyelesaikan suatu masalah”.</a:t>
            </a:r>
          </a:p>
          <a:p>
            <a:pPr algn="r"/>
            <a:r>
              <a:rPr lang="id-ID" sz="3200" b="1" dirty="0">
                <a:solidFill>
                  <a:schemeClr val="accent1"/>
                </a:solidFill>
              </a:rPr>
              <a:t>- Rinadi Munir (2016) -</a:t>
            </a:r>
            <a:endParaRPr lang="en-US" sz="3200" b="1" dirty="0">
              <a:solidFill>
                <a:schemeClr val="accent1"/>
              </a:solidFill>
            </a:endParaRPr>
          </a:p>
          <a:p>
            <a:pPr algn="r"/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77242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Why algorithms are called algorithms - BBC Ideas - YouTub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7223" y="499533"/>
            <a:ext cx="10777979" cy="6062134"/>
          </a:xfrm>
        </p:spPr>
      </p:pic>
    </p:spTree>
    <p:extLst>
      <p:ext uri="{BB962C8B-B14F-4D97-AF65-F5344CB8AC3E}">
        <p14:creationId xmlns:p14="http://schemas.microsoft.com/office/powerpoint/2010/main" val="2015355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261534"/>
          </a:xfrm>
        </p:spPr>
        <p:txBody>
          <a:bodyPr/>
          <a:lstStyle/>
          <a:p>
            <a:r>
              <a:rPr lang="id-ID" dirty="0" smtClean="0"/>
              <a:t>Question :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57224" y="1761067"/>
            <a:ext cx="6903509" cy="366299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31686" y="2397836"/>
            <a:ext cx="582264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200" b="1" dirty="0">
                <a:solidFill>
                  <a:schemeClr val="accent1"/>
                </a:solidFill>
              </a:rPr>
              <a:t>Budi memiliki 3 buah gelas (Gelas A, B, dan C). Gelas A dan B berisi Air. Bagaimana cara memindah air/isi dari Gelas A ke Gelas B dan isi Gelas B ke Gelas A</a:t>
            </a:r>
            <a:r>
              <a:rPr lang="id-ID" sz="3200" b="1" dirty="0" smtClean="0">
                <a:solidFill>
                  <a:schemeClr val="accent1"/>
                </a:solidFill>
              </a:rPr>
              <a:t>?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8348134" y="1906505"/>
            <a:ext cx="2918883" cy="3372121"/>
            <a:chOff x="8356600" y="1321375"/>
            <a:chExt cx="2918883" cy="3372121"/>
          </a:xfrm>
        </p:grpSpPr>
        <p:sp>
          <p:nvSpPr>
            <p:cNvPr id="5" name="Flowchart: Magnetic Disk 4"/>
            <p:cNvSpPr/>
            <p:nvPr/>
          </p:nvSpPr>
          <p:spPr>
            <a:xfrm>
              <a:off x="8356600" y="1321375"/>
              <a:ext cx="1244600" cy="2353733"/>
            </a:xfrm>
            <a:prstGeom prst="flowChartMagneticDisk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b="1" dirty="0"/>
            </a:p>
          </p:txBody>
        </p:sp>
        <p:sp>
          <p:nvSpPr>
            <p:cNvPr id="6" name="Flowchart: Magnetic Disk 5"/>
            <p:cNvSpPr/>
            <p:nvPr/>
          </p:nvSpPr>
          <p:spPr>
            <a:xfrm>
              <a:off x="10030883" y="1321375"/>
              <a:ext cx="1244600" cy="2353733"/>
            </a:xfrm>
            <a:prstGeom prst="flowChartMagneticDisk">
              <a:avLst/>
            </a:prstGeom>
            <a:solidFill>
              <a:schemeClr val="accent3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9" name="Flowchart: Stored Data 8"/>
            <p:cNvSpPr/>
            <p:nvPr/>
          </p:nvSpPr>
          <p:spPr>
            <a:xfrm rot="16200000">
              <a:off x="8239680" y="2182098"/>
              <a:ext cx="1478441" cy="1190622"/>
            </a:xfrm>
            <a:prstGeom prst="flowChartOnlineStorag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772754" y="2582909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3200" b="1" dirty="0" smtClean="0"/>
                <a:t>A</a:t>
              </a:r>
              <a:endParaRPr lang="en-US" sz="3200" b="1" dirty="0"/>
            </a:p>
          </p:txBody>
        </p:sp>
        <p:sp>
          <p:nvSpPr>
            <p:cNvPr id="11" name="Flowchart: Stored Data 10"/>
            <p:cNvSpPr/>
            <p:nvPr/>
          </p:nvSpPr>
          <p:spPr>
            <a:xfrm rot="16200000">
              <a:off x="9913963" y="2217658"/>
              <a:ext cx="1478441" cy="1190622"/>
            </a:xfrm>
            <a:prstGeom prst="flowChartOnlineStorage">
              <a:avLst/>
            </a:prstGeom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474025" y="2582909"/>
              <a:ext cx="4010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3200" b="1" dirty="0"/>
                <a:t>B</a:t>
              </a:r>
              <a:endParaRPr lang="en-US" sz="3200" b="1" dirty="0"/>
            </a:p>
          </p:txBody>
        </p:sp>
        <p:sp>
          <p:nvSpPr>
            <p:cNvPr id="7" name="Flowchart: Magnetic Disk 6"/>
            <p:cNvSpPr/>
            <p:nvPr/>
          </p:nvSpPr>
          <p:spPr>
            <a:xfrm>
              <a:off x="9202437" y="2339763"/>
              <a:ext cx="1244600" cy="2353733"/>
            </a:xfrm>
            <a:prstGeom prst="flowChartMagneticDisk">
              <a:avLst/>
            </a:prstGeom>
            <a:solidFill>
              <a:srgbClr val="FF0000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d-ID" sz="3200" b="1" dirty="0" smtClean="0">
                  <a:solidFill>
                    <a:schemeClr val="tx1"/>
                  </a:solidFill>
                </a:rPr>
                <a:t>C</a:t>
              </a:r>
              <a:endParaRPr lang="en-US" sz="32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26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b="1" dirty="0" smtClean="0"/>
              <a:t>Notation of Algorithm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id-ID" sz="5400" b="1" dirty="0" smtClean="0">
                <a:solidFill>
                  <a:srgbClr val="FFC000"/>
                </a:solidFill>
              </a:rPr>
              <a:t> Descriptive Text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id-ID" sz="5400" b="1" dirty="0">
                <a:solidFill>
                  <a:srgbClr val="FFC000"/>
                </a:solidFill>
              </a:rPr>
              <a:t> </a:t>
            </a:r>
            <a:r>
              <a:rPr lang="id-ID" sz="5400" b="1" dirty="0" smtClean="0">
                <a:solidFill>
                  <a:srgbClr val="FFC000"/>
                </a:solidFill>
              </a:rPr>
              <a:t>Flowchart</a:t>
            </a:r>
            <a:endParaRPr lang="id-ID" sz="5400" b="1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id-ID" sz="5400" b="1" dirty="0">
                <a:solidFill>
                  <a:srgbClr val="FFC000"/>
                </a:solidFill>
              </a:rPr>
              <a:t> </a:t>
            </a:r>
            <a:r>
              <a:rPr lang="id-ID" sz="5400" b="1" dirty="0" smtClean="0">
                <a:solidFill>
                  <a:srgbClr val="FFC000"/>
                </a:solidFill>
              </a:rPr>
              <a:t>Pseudo-Code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4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700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b="1" dirty="0" smtClean="0">
                <a:solidFill>
                  <a:schemeClr val="tx1"/>
                </a:solidFill>
              </a:rPr>
              <a:t>Descriptive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2011680"/>
            <a:ext cx="5474435" cy="4312920"/>
          </a:xfrm>
        </p:spPr>
        <p:txBody>
          <a:bodyPr>
            <a:noAutofit/>
          </a:bodyPr>
          <a:lstStyle/>
          <a:p>
            <a:r>
              <a:rPr lang="id-ID" sz="2800" dirty="0" smtClean="0">
                <a:solidFill>
                  <a:schemeClr val="tx1"/>
                </a:solidFill>
              </a:rPr>
              <a:t>Menjelaskan langkah-langkah dengan menggunakan bahasa sehari-hari.</a:t>
            </a:r>
          </a:p>
          <a:p>
            <a:r>
              <a:rPr lang="en-US" sz="2800" dirty="0" err="1" smtClean="0">
                <a:solidFill>
                  <a:schemeClr val="tx1"/>
                </a:solidFill>
              </a:rPr>
              <a:t>Notasi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ini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i="1" dirty="0" err="1">
                <a:solidFill>
                  <a:schemeClr val="tx1"/>
                </a:solidFill>
              </a:rPr>
              <a:t>bagus</a:t>
            </a:r>
            <a:r>
              <a:rPr lang="en-US" sz="2800" b="1" i="1" dirty="0">
                <a:solidFill>
                  <a:schemeClr val="tx1"/>
                </a:solidFill>
              </a:rPr>
              <a:t> </a:t>
            </a:r>
            <a:r>
              <a:rPr lang="en-US" sz="2800" b="1" i="1" dirty="0" err="1">
                <a:solidFill>
                  <a:schemeClr val="tx1"/>
                </a:solidFill>
              </a:rPr>
              <a:t>untuk</a:t>
            </a:r>
            <a:r>
              <a:rPr lang="en-US" sz="2800" b="1" i="1" dirty="0">
                <a:solidFill>
                  <a:schemeClr val="tx1"/>
                </a:solidFill>
              </a:rPr>
              <a:t> </a:t>
            </a:r>
            <a:r>
              <a:rPr lang="en-US" sz="2800" b="1" i="1" dirty="0" err="1">
                <a:solidFill>
                  <a:schemeClr val="tx1"/>
                </a:solidFill>
              </a:rPr>
              <a:t>algoritma</a:t>
            </a:r>
            <a:r>
              <a:rPr lang="en-US" sz="2800" b="1" i="1" dirty="0">
                <a:solidFill>
                  <a:schemeClr val="tx1"/>
                </a:solidFill>
              </a:rPr>
              <a:t> yang </a:t>
            </a:r>
            <a:r>
              <a:rPr lang="en-US" sz="2800" b="1" i="1" dirty="0" err="1">
                <a:solidFill>
                  <a:schemeClr val="tx1"/>
                </a:solidFill>
              </a:rPr>
              <a:t>pendek</a:t>
            </a:r>
            <a:r>
              <a:rPr lang="en-US" sz="2800" dirty="0">
                <a:solidFill>
                  <a:schemeClr val="tx1"/>
                </a:solidFill>
              </a:rPr>
              <a:t>, </a:t>
            </a:r>
            <a:r>
              <a:rPr lang="en-US" sz="2800" dirty="0" err="1">
                <a:solidFill>
                  <a:schemeClr val="tx1"/>
                </a:solidFill>
              </a:rPr>
              <a:t>namun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rgbClr val="FFC000"/>
                </a:solidFill>
              </a:rPr>
              <a:t>untuk</a:t>
            </a:r>
            <a:r>
              <a:rPr lang="en-US" sz="2800" b="1" dirty="0">
                <a:solidFill>
                  <a:srgbClr val="FFC000"/>
                </a:solidFill>
              </a:rPr>
              <a:t> </a:t>
            </a:r>
            <a:r>
              <a:rPr lang="en-US" sz="2800" b="1" dirty="0" err="1">
                <a:solidFill>
                  <a:srgbClr val="FFC000"/>
                </a:solidFill>
              </a:rPr>
              <a:t>masalah</a:t>
            </a:r>
            <a:r>
              <a:rPr lang="en-US" sz="2800" b="1" dirty="0">
                <a:solidFill>
                  <a:srgbClr val="FFC000"/>
                </a:solidFill>
              </a:rPr>
              <a:t> yang </a:t>
            </a:r>
            <a:r>
              <a:rPr lang="en-US" sz="2800" b="1" dirty="0" err="1">
                <a:solidFill>
                  <a:srgbClr val="FFC000"/>
                </a:solidFill>
              </a:rPr>
              <a:t>algoritmanya</a:t>
            </a:r>
            <a:r>
              <a:rPr lang="en-US" sz="2800" b="1" dirty="0">
                <a:solidFill>
                  <a:srgbClr val="FFC000"/>
                </a:solidFill>
              </a:rPr>
              <a:t> </a:t>
            </a:r>
            <a:r>
              <a:rPr lang="en-US" sz="2800" b="1" dirty="0" err="1">
                <a:solidFill>
                  <a:srgbClr val="FFC000"/>
                </a:solidFill>
              </a:rPr>
              <a:t>besar</a:t>
            </a:r>
            <a:r>
              <a:rPr lang="en-US" sz="2800" dirty="0">
                <a:solidFill>
                  <a:schemeClr val="tx1"/>
                </a:solidFill>
              </a:rPr>
              <a:t>, </a:t>
            </a:r>
            <a:r>
              <a:rPr lang="en-US" sz="2800" dirty="0" err="1">
                <a:solidFill>
                  <a:schemeClr val="tx1"/>
                </a:solidFill>
              </a:rPr>
              <a:t>notasi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ini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jelas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rgbClr val="FF0000"/>
                </a:solidFill>
              </a:rPr>
              <a:t>tidak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 err="1" smtClean="0">
                <a:solidFill>
                  <a:srgbClr val="FF0000"/>
                </a:solidFill>
              </a:rPr>
              <a:t>efisien</a:t>
            </a:r>
            <a:r>
              <a:rPr lang="en-US" sz="2800" dirty="0" smtClean="0">
                <a:solidFill>
                  <a:schemeClr val="tx1"/>
                </a:solidFill>
              </a:rPr>
              <a:t>.</a:t>
            </a:r>
            <a:endParaRPr lang="id-ID" sz="2800" dirty="0" smtClean="0">
              <a:solidFill>
                <a:schemeClr val="tx1"/>
              </a:solidFill>
            </a:endParaRPr>
          </a:p>
          <a:p>
            <a:r>
              <a:rPr lang="en-US" sz="2800" dirty="0" err="1" smtClean="0">
                <a:solidFill>
                  <a:schemeClr val="tx1"/>
                </a:solidFill>
              </a:rPr>
              <a:t>Selain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itu</a:t>
            </a:r>
            <a:r>
              <a:rPr lang="en-US" sz="2800" dirty="0">
                <a:solidFill>
                  <a:schemeClr val="tx1"/>
                </a:solidFill>
              </a:rPr>
              <a:t>, </a:t>
            </a:r>
            <a:r>
              <a:rPr lang="en-US" sz="2800" dirty="0" err="1">
                <a:solidFill>
                  <a:schemeClr val="tx1"/>
                </a:solidFill>
              </a:rPr>
              <a:t>pengkonversian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notasi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algoritma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ke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notasi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bahasa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pemrograman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relatif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sulit</a:t>
            </a:r>
            <a:r>
              <a:rPr lang="en-US" sz="2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65333" y="795867"/>
            <a:ext cx="5050424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 dirty="0" smtClean="0">
                <a:solidFill>
                  <a:srgbClr val="FFC000"/>
                </a:solidFill>
              </a:rPr>
              <a:t>Contoh :</a:t>
            </a:r>
          </a:p>
          <a:p>
            <a:r>
              <a:rPr lang="en-US" sz="2400" b="1" dirty="0" err="1" smtClean="0">
                <a:solidFill>
                  <a:srgbClr val="FFC000"/>
                </a:solidFill>
              </a:rPr>
              <a:t>Algoritma</a:t>
            </a:r>
            <a:r>
              <a:rPr lang="en-US" sz="2400" b="1" dirty="0" smtClean="0">
                <a:solidFill>
                  <a:srgbClr val="FFC000"/>
                </a:solidFill>
              </a:rPr>
              <a:t> </a:t>
            </a:r>
            <a:r>
              <a:rPr lang="en-US" sz="2400" b="1" dirty="0" err="1">
                <a:solidFill>
                  <a:srgbClr val="FFC000"/>
                </a:solidFill>
              </a:rPr>
              <a:t>menghitung</a:t>
            </a:r>
            <a:r>
              <a:rPr lang="en-US" sz="2400" b="1" dirty="0">
                <a:solidFill>
                  <a:srgbClr val="FFC000"/>
                </a:solidFill>
              </a:rPr>
              <a:t> </a:t>
            </a:r>
            <a:r>
              <a:rPr lang="en-US" sz="2400" b="1" dirty="0" err="1">
                <a:solidFill>
                  <a:srgbClr val="FFC000"/>
                </a:solidFill>
              </a:rPr>
              <a:t>luas</a:t>
            </a:r>
            <a:r>
              <a:rPr lang="en-US" sz="2400" b="1" dirty="0">
                <a:solidFill>
                  <a:srgbClr val="FFC000"/>
                </a:solidFill>
              </a:rPr>
              <a:t> </a:t>
            </a:r>
            <a:r>
              <a:rPr lang="en-US" sz="2400" b="1" dirty="0" err="1">
                <a:solidFill>
                  <a:srgbClr val="FFC000"/>
                </a:solidFill>
              </a:rPr>
              <a:t>persegi</a:t>
            </a:r>
            <a:r>
              <a:rPr lang="en-US" sz="2400" b="1" dirty="0">
                <a:solidFill>
                  <a:srgbClr val="FFC000"/>
                </a:solidFill>
              </a:rPr>
              <a:t> </a:t>
            </a:r>
            <a:r>
              <a:rPr lang="en-US" sz="2400" b="1" dirty="0" err="1" smtClean="0">
                <a:solidFill>
                  <a:srgbClr val="FFC000"/>
                </a:solidFill>
              </a:rPr>
              <a:t>panjang</a:t>
            </a:r>
            <a:r>
              <a:rPr lang="id-ID" sz="2400" b="1" dirty="0" smtClean="0">
                <a:solidFill>
                  <a:srgbClr val="FFC000"/>
                </a:solidFill>
              </a:rPr>
              <a:t> </a:t>
            </a:r>
            <a:r>
              <a:rPr lang="en-US" sz="2400" b="1" dirty="0" smtClean="0">
                <a:solidFill>
                  <a:srgbClr val="FFC000"/>
                </a:solidFill>
              </a:rPr>
              <a:t>:</a:t>
            </a:r>
            <a:r>
              <a:rPr lang="en-US" sz="2400" b="1" dirty="0"/>
              <a:t/>
            </a:r>
            <a:br>
              <a:rPr lang="en-US" sz="2400" b="1" dirty="0"/>
            </a:br>
            <a:r>
              <a:rPr lang="en-US" sz="2400" b="1" dirty="0" err="1"/>
              <a:t>luas</a:t>
            </a:r>
            <a:r>
              <a:rPr lang="en-US" sz="2400" b="1" dirty="0"/>
              <a:t> </a:t>
            </a:r>
            <a:r>
              <a:rPr lang="en-US" sz="2400" b="1" dirty="0" err="1"/>
              <a:t>persegi</a:t>
            </a:r>
            <a:r>
              <a:rPr lang="en-US" sz="2400" b="1" dirty="0"/>
              <a:t> </a:t>
            </a:r>
            <a:r>
              <a:rPr lang="en-US" sz="2400" b="1" dirty="0" err="1"/>
              <a:t>panjang</a:t>
            </a:r>
            <a:r>
              <a:rPr lang="en-US" sz="2400" b="1" dirty="0"/>
              <a:t> = </a:t>
            </a:r>
            <a:r>
              <a:rPr lang="en-US" sz="2400" b="1" dirty="0" err="1" smtClean="0"/>
              <a:t>panjang</a:t>
            </a:r>
            <a:r>
              <a:rPr lang="en-US" sz="2400" b="1" dirty="0" smtClean="0"/>
              <a:t>*</a:t>
            </a:r>
            <a:r>
              <a:rPr lang="en-US" sz="2400" b="1" dirty="0" err="1" smtClean="0"/>
              <a:t>lebar</a:t>
            </a:r>
            <a:r>
              <a:rPr lang="en-US" sz="2400" b="1" dirty="0" smtClean="0"/>
              <a:t>.</a:t>
            </a:r>
            <a:endParaRPr lang="id-ID" sz="2400" b="1" dirty="0" smtClean="0"/>
          </a:p>
          <a:p>
            <a:endParaRPr lang="id-ID" sz="28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800" dirty="0" err="1" smtClean="0"/>
              <a:t>mulai</a:t>
            </a:r>
            <a:r>
              <a:rPr lang="en-US" sz="2800" dirty="0" smtClean="0"/>
              <a:t>.</a:t>
            </a:r>
            <a:endParaRPr lang="id-ID" sz="28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800" dirty="0" err="1" smtClean="0"/>
              <a:t>baca</a:t>
            </a:r>
            <a:r>
              <a:rPr lang="en-US" sz="2800" dirty="0" smtClean="0"/>
              <a:t> </a:t>
            </a:r>
            <a:r>
              <a:rPr lang="en-US" sz="2800" dirty="0" err="1" smtClean="0"/>
              <a:t>panjang</a:t>
            </a:r>
            <a:endParaRPr lang="id-ID" sz="2800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 err="1" smtClean="0"/>
              <a:t>baca</a:t>
            </a:r>
            <a:r>
              <a:rPr lang="en-US" sz="2800" dirty="0" smtClean="0"/>
              <a:t> </a:t>
            </a:r>
            <a:r>
              <a:rPr lang="en-US" sz="2800" dirty="0" err="1" smtClean="0"/>
              <a:t>lebar</a:t>
            </a:r>
            <a:endParaRPr lang="id-ID" sz="2800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 err="1" smtClean="0"/>
              <a:t>hitung</a:t>
            </a:r>
            <a:r>
              <a:rPr lang="en-US" sz="2800" dirty="0" smtClean="0"/>
              <a:t> </a:t>
            </a:r>
            <a:r>
              <a:rPr lang="en-US" sz="2800" dirty="0" err="1"/>
              <a:t>luas</a:t>
            </a:r>
            <a:r>
              <a:rPr lang="en-US" sz="2800" dirty="0"/>
              <a:t> = </a:t>
            </a:r>
            <a:r>
              <a:rPr lang="en-US" sz="2800" dirty="0" err="1" smtClean="0"/>
              <a:t>panjang</a:t>
            </a:r>
            <a:r>
              <a:rPr lang="en-US" sz="2800" dirty="0" smtClean="0"/>
              <a:t>*</a:t>
            </a:r>
            <a:r>
              <a:rPr lang="en-US" sz="2800" dirty="0" err="1" smtClean="0"/>
              <a:t>lebar</a:t>
            </a:r>
            <a:endParaRPr lang="id-ID" sz="2800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 err="1" smtClean="0"/>
              <a:t>cetak</a:t>
            </a:r>
            <a:r>
              <a:rPr lang="en-US" sz="2800" dirty="0" smtClean="0"/>
              <a:t> </a:t>
            </a:r>
            <a:r>
              <a:rPr lang="en-US" sz="2800" dirty="0" err="1" smtClean="0"/>
              <a:t>luas</a:t>
            </a:r>
            <a:endParaRPr lang="id-ID" sz="2800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 err="1" smtClean="0"/>
              <a:t>selesai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196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b="1" dirty="0" smtClean="0"/>
              <a:t>Flowchart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2011680"/>
            <a:ext cx="7256611" cy="3766185"/>
          </a:xfrm>
        </p:spPr>
        <p:txBody>
          <a:bodyPr>
            <a:normAutofit/>
          </a:bodyPr>
          <a:lstStyle/>
          <a:p>
            <a:r>
              <a:rPr lang="id-ID" sz="3200" dirty="0" smtClean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Merupakan s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uatu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bagan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dengan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simbol-simbol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tertentu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yang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menggambarkan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b="1" i="1" dirty="0" err="1" smtClean="0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urutan</a:t>
            </a:r>
            <a:r>
              <a:rPr lang="en-US" sz="3200" b="1" i="1" dirty="0" smtClean="0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proses</a:t>
            </a:r>
            <a:r>
              <a:rPr lang="en-US" sz="3200" b="1" i="1" dirty="0" smtClean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secara</a:t>
            </a:r>
            <a:r>
              <a:rPr lang="en-US" sz="3200" dirty="0" smtClean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mendetail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dan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hubungan</a:t>
            </a:r>
            <a:r>
              <a:rPr lang="en-US" sz="3200" b="1" dirty="0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antara</a:t>
            </a:r>
            <a:r>
              <a:rPr lang="en-US" sz="3200" b="1" dirty="0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suatu</a:t>
            </a:r>
            <a:r>
              <a:rPr lang="en-US" sz="3200" b="1" dirty="0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proses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(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instruksi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) </a:t>
            </a:r>
            <a:r>
              <a:rPr lang="en-US" sz="3200" b="1" dirty="0" err="1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dengan</a:t>
            </a:r>
            <a:r>
              <a:rPr lang="en-US" sz="3200" b="1" dirty="0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proses </a:t>
            </a:r>
            <a:r>
              <a:rPr lang="en-US" sz="3200" b="1" dirty="0" err="1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lainnya</a:t>
            </a:r>
            <a:r>
              <a:rPr lang="en-US" sz="3200" b="1" dirty="0">
                <a:solidFill>
                  <a:srgbClr val="FFC000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dalam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suatu</a:t>
            </a: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Adobe Fan Heiti Std B" panose="020B0700000000000000" pitchFamily="34" charset="-128"/>
                <a:cs typeface="Arial" panose="020B0604020202020204" pitchFamily="34" charset="0"/>
              </a:rPr>
              <a:t> program.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267" y="1473200"/>
            <a:ext cx="3420813" cy="466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83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228599"/>
            <a:ext cx="10772775" cy="1658198"/>
          </a:xfrm>
        </p:spPr>
        <p:txBody>
          <a:bodyPr/>
          <a:lstStyle/>
          <a:p>
            <a:r>
              <a:rPr lang="id-ID" b="1" dirty="0" smtClean="0"/>
              <a:t>Pseudocode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625600"/>
            <a:ext cx="10753725" cy="4152265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id-ID" sz="3600" b="1" dirty="0" smtClean="0">
                <a:solidFill>
                  <a:srgbClr val="FFC000"/>
                </a:solidFill>
              </a:rPr>
              <a:t>Header</a:t>
            </a:r>
          </a:p>
          <a:p>
            <a:pPr marL="0" indent="0">
              <a:buNone/>
            </a:pPr>
            <a:r>
              <a:rPr lang="id-ID" sz="3600" dirty="0" smtClean="0">
                <a:solidFill>
                  <a:schemeClr val="tx1"/>
                </a:solidFill>
              </a:rPr>
              <a:t>Menjelaskan judul Algoritma yang akan dibuat.</a:t>
            </a:r>
          </a:p>
          <a:p>
            <a:pPr marL="0" indent="0">
              <a:buNone/>
            </a:pPr>
            <a:endParaRPr lang="id-ID" sz="36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id-ID" sz="3600" b="1" dirty="0" smtClean="0">
                <a:solidFill>
                  <a:srgbClr val="FFC000"/>
                </a:solidFill>
              </a:rPr>
              <a:t>Declaration</a:t>
            </a:r>
          </a:p>
          <a:p>
            <a:pPr marL="0" indent="0">
              <a:buNone/>
            </a:pPr>
            <a:r>
              <a:rPr lang="id-ID" sz="3600" dirty="0" smtClean="0">
                <a:solidFill>
                  <a:schemeClr val="tx1"/>
                </a:solidFill>
              </a:rPr>
              <a:t>Untuk mendeklarasikan variable dan tipe data yang akan digunakan.</a:t>
            </a:r>
          </a:p>
          <a:p>
            <a:pPr marL="0" indent="0">
              <a:buNone/>
            </a:pPr>
            <a:endParaRPr lang="id-ID" sz="36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id-ID" sz="3600" b="1" dirty="0" smtClean="0">
                <a:solidFill>
                  <a:srgbClr val="FFC000"/>
                </a:solidFill>
              </a:rPr>
              <a:t>Description</a:t>
            </a:r>
          </a:p>
          <a:p>
            <a:pPr marL="0" indent="0">
              <a:buNone/>
            </a:pPr>
            <a:r>
              <a:rPr lang="id-ID" sz="3600" dirty="0" smtClean="0">
                <a:solidFill>
                  <a:schemeClr val="tx1"/>
                </a:solidFill>
              </a:rPr>
              <a:t>Proses urutan langkah-langkah yang akan dilakukan oleh program.</a:t>
            </a:r>
          </a:p>
        </p:txBody>
      </p:sp>
    </p:spTree>
    <p:extLst>
      <p:ext uri="{BB962C8B-B14F-4D97-AF65-F5344CB8AC3E}">
        <p14:creationId xmlns:p14="http://schemas.microsoft.com/office/powerpoint/2010/main" val="3472224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656" y="287159"/>
            <a:ext cx="10772775" cy="1211441"/>
          </a:xfrm>
        </p:spPr>
        <p:txBody>
          <a:bodyPr>
            <a:normAutofit/>
          </a:bodyPr>
          <a:lstStyle/>
          <a:p>
            <a:r>
              <a:rPr lang="id-ID" sz="4800" b="1" dirty="0" smtClean="0"/>
              <a:t>Flowchart </a:t>
            </a:r>
            <a:r>
              <a:rPr lang="id-ID" sz="4800" b="1" dirty="0" smtClean="0">
                <a:sym typeface="Wingdings" panose="05000000000000000000" pitchFamily="2" charset="2"/>
              </a:rPr>
              <a:t> Pseudocode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2011680"/>
            <a:ext cx="7104211" cy="3766185"/>
          </a:xfrm>
        </p:spPr>
        <p:txBody>
          <a:bodyPr/>
          <a:lstStyle/>
          <a:p>
            <a:r>
              <a:rPr lang="id-ID" dirty="0" smtClean="0"/>
              <a:t>* 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901248" y="335067"/>
            <a:ext cx="3282567" cy="6284563"/>
            <a:chOff x="0" y="0"/>
            <a:chExt cx="3313218" cy="5049838"/>
          </a:xfrm>
          <a:solidFill>
            <a:srgbClr val="FFC000"/>
          </a:solidFill>
        </p:grpSpPr>
        <p:cxnSp>
          <p:nvCxnSpPr>
            <p:cNvPr id="5" name="Straight Arrow Connector 4"/>
            <p:cNvCxnSpPr/>
            <p:nvPr/>
          </p:nvCxnSpPr>
          <p:spPr>
            <a:xfrm>
              <a:off x="1673525" y="491706"/>
              <a:ext cx="0" cy="438150"/>
            </a:xfrm>
            <a:prstGeom prst="straightConnector1">
              <a:avLst/>
            </a:prstGeom>
            <a:grpFill/>
            <a:ln w="19050" cap="flat" cmpd="sng" algn="ctr">
              <a:solidFill>
                <a:srgbClr val="FFC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" name="Flowchart: Terminator 5"/>
            <p:cNvSpPr/>
            <p:nvPr/>
          </p:nvSpPr>
          <p:spPr>
            <a:xfrm>
              <a:off x="862642" y="0"/>
              <a:ext cx="1619250" cy="485775"/>
            </a:xfrm>
            <a:prstGeom prst="flowChartTerminator">
              <a:avLst/>
            </a:prstGeom>
            <a:grpFill/>
            <a:ln w="12700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id-ID" sz="11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MULAI</a:t>
              </a:r>
              <a:endPara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Flowchart: Process 6"/>
            <p:cNvSpPr/>
            <p:nvPr/>
          </p:nvSpPr>
          <p:spPr>
            <a:xfrm>
              <a:off x="60385" y="2129769"/>
              <a:ext cx="3200400" cy="800100"/>
            </a:xfrm>
            <a:prstGeom prst="flowChartProcess">
              <a:avLst/>
            </a:prstGeom>
            <a:grpFill/>
            <a:ln w="12700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14300" algn="ctr">
                <a:lnSpc>
                  <a:spcPct val="107000"/>
                </a:lnSpc>
                <a:spcAft>
                  <a:spcPts val="800"/>
                </a:spcAft>
              </a:pPr>
              <a:r>
                <a:rPr lang="id-ID" sz="11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LUAS = PANJANG * LEBAR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Flowchart: Data 7"/>
            <p:cNvSpPr/>
            <p:nvPr/>
          </p:nvSpPr>
          <p:spPr>
            <a:xfrm>
              <a:off x="0" y="807865"/>
              <a:ext cx="3313218" cy="882735"/>
            </a:xfrm>
            <a:prstGeom prst="flowChartInputOutput">
              <a:avLst/>
            </a:prstGeom>
            <a:grpFill/>
            <a:ln w="12700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id-ID" sz="11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 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>
                <a:lnSpc>
                  <a:spcPct val="107000"/>
                </a:lnSpc>
                <a:spcAft>
                  <a:spcPts val="0"/>
                </a:spcAft>
                <a:buFont typeface="Calibri" panose="020F0502020204030204" pitchFamily="34" charset="0"/>
                <a:buChar char="-"/>
                <a:tabLst>
                  <a:tab pos="685800" algn="l"/>
                </a:tabLst>
              </a:pPr>
              <a:r>
                <a:rPr lang="id-ID" sz="11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PANJANG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>
                <a:lnSpc>
                  <a:spcPct val="107000"/>
                </a:lnSpc>
                <a:spcAft>
                  <a:spcPts val="800"/>
                </a:spcAft>
                <a:buFont typeface="Calibri" panose="020F0502020204030204" pitchFamily="34" charset="0"/>
                <a:buChar char="-"/>
                <a:tabLst>
                  <a:tab pos="685800" algn="l"/>
                </a:tabLst>
              </a:pPr>
              <a:r>
                <a:rPr lang="id-ID" sz="1100" b="1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LEBAR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571500" algn="ctr">
                <a:lnSpc>
                  <a:spcPct val="107000"/>
                </a:lnSpc>
                <a:spcAft>
                  <a:spcPts val="800"/>
                </a:spcAft>
                <a:tabLst>
                  <a:tab pos="685800" algn="l"/>
                </a:tabLst>
              </a:pPr>
              <a:r>
                <a:rPr lang="id-ID" sz="1100" dirty="0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 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1647645" y="1655313"/>
              <a:ext cx="10632" cy="480695"/>
            </a:xfrm>
            <a:prstGeom prst="straightConnector1">
              <a:avLst/>
            </a:prstGeom>
            <a:grpFill/>
            <a:ln w="19050" cap="flat" cmpd="sng" algn="ctr">
              <a:solidFill>
                <a:srgbClr val="FFC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0" name="Flowchart: Data 9"/>
            <p:cNvSpPr/>
            <p:nvPr/>
          </p:nvSpPr>
          <p:spPr>
            <a:xfrm>
              <a:off x="293298" y="3361618"/>
              <a:ext cx="2743200" cy="800100"/>
            </a:xfrm>
            <a:prstGeom prst="flowChartInputOutput">
              <a:avLst/>
            </a:prstGeom>
            <a:grpFill/>
            <a:ln w="12700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342900" indent="-228600" algn="ctr">
                <a:lnSpc>
                  <a:spcPct val="107000"/>
                </a:lnSpc>
                <a:spcAft>
                  <a:spcPts val="800"/>
                </a:spcAft>
              </a:pPr>
              <a:r>
                <a:rPr lang="id-ID" sz="11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LUAS</a:t>
              </a:r>
              <a:endPara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1647645" y="2930305"/>
              <a:ext cx="10632" cy="425303"/>
            </a:xfrm>
            <a:prstGeom prst="straightConnector1">
              <a:avLst/>
            </a:prstGeom>
            <a:grpFill/>
            <a:ln w="19050" cap="flat" cmpd="sng" algn="ctr">
              <a:solidFill>
                <a:srgbClr val="FFC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12" name="Straight Arrow Connector 11"/>
            <p:cNvCxnSpPr/>
            <p:nvPr/>
          </p:nvCxnSpPr>
          <p:spPr>
            <a:xfrm>
              <a:off x="1656272" y="4155257"/>
              <a:ext cx="0" cy="463146"/>
            </a:xfrm>
            <a:prstGeom prst="straightConnector1">
              <a:avLst/>
            </a:prstGeom>
            <a:grpFill/>
            <a:ln w="19050" cap="flat" cmpd="sng" algn="ctr">
              <a:solidFill>
                <a:srgbClr val="FFC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3" name="Flowchart: Terminator 12"/>
            <p:cNvSpPr/>
            <p:nvPr/>
          </p:nvSpPr>
          <p:spPr>
            <a:xfrm>
              <a:off x="854016" y="4590425"/>
              <a:ext cx="1619250" cy="459413"/>
            </a:xfrm>
            <a:prstGeom prst="flowChartTerminator">
              <a:avLst/>
            </a:prstGeom>
            <a:grpFill/>
            <a:ln w="12700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id-ID" sz="1100" b="1">
                  <a:solidFill>
                    <a:srgbClr val="FFFFFF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SELESAI</a:t>
              </a:r>
              <a:endPara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Content Placeholder 2"/>
          <p:cNvSpPr txBox="1">
            <a:spLocks/>
          </p:cNvSpPr>
          <p:nvPr/>
        </p:nvSpPr>
        <p:spPr>
          <a:xfrm>
            <a:off x="676656" y="1498600"/>
            <a:ext cx="7358211" cy="427926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id-ID" sz="3600" b="1" dirty="0" smtClean="0">
                <a:solidFill>
                  <a:srgbClr val="FFC000"/>
                </a:solidFill>
              </a:rPr>
              <a:t>Algoritma Menghitung_Luas_persegi_panjang</a:t>
            </a:r>
          </a:p>
          <a:p>
            <a:pPr marL="0" indent="0">
              <a:buFont typeface="Arial" pitchFamily="34" charset="0"/>
              <a:buNone/>
            </a:pPr>
            <a:r>
              <a:rPr lang="id-ID" sz="3300" i="1" dirty="0" smtClean="0">
                <a:solidFill>
                  <a:schemeClr val="tx1"/>
                </a:solidFill>
              </a:rPr>
              <a:t>{Menghitung proses pencarian luas persegi panjang}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id-ID" sz="3600" b="1" dirty="0" smtClean="0">
                <a:solidFill>
                  <a:srgbClr val="FFC000"/>
                </a:solidFill>
              </a:rPr>
              <a:t>Declaration</a:t>
            </a:r>
          </a:p>
          <a:p>
            <a:pPr marL="0" indent="0">
              <a:buFont typeface="Arial" pitchFamily="34" charset="0"/>
              <a:buNone/>
            </a:pPr>
            <a:r>
              <a:rPr lang="id-ID" sz="3600" b="1" u="sng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Int</a:t>
            </a:r>
            <a:r>
              <a:rPr lang="id-ID" sz="3600" dirty="0" smtClean="0">
                <a:solidFill>
                  <a:schemeClr val="tx1"/>
                </a:solidFill>
              </a:rPr>
              <a:t> </a:t>
            </a:r>
            <a:r>
              <a:rPr lang="id-ID" sz="3600" b="1" dirty="0" smtClean="0">
                <a:solidFill>
                  <a:schemeClr val="tx1"/>
                </a:solidFill>
              </a:rPr>
              <a:t>panjang, lebar, luas</a:t>
            </a:r>
            <a:endParaRPr lang="id-ID" sz="3600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id-ID" sz="3600" b="1" dirty="0" smtClean="0">
                <a:solidFill>
                  <a:srgbClr val="FFC000"/>
                </a:solidFill>
              </a:rPr>
              <a:t>Description</a:t>
            </a:r>
          </a:p>
          <a:p>
            <a:pPr marL="0" indent="0">
              <a:buNone/>
            </a:pPr>
            <a:r>
              <a:rPr lang="id-ID" sz="3600" b="1" dirty="0" smtClean="0">
                <a:solidFill>
                  <a:srgbClr val="FF0000"/>
                </a:solidFill>
              </a:rPr>
              <a:t>write</a:t>
            </a:r>
            <a:r>
              <a:rPr lang="id-ID" sz="3600" b="1" dirty="0" smtClean="0">
                <a:solidFill>
                  <a:srgbClr val="FFC000"/>
                </a:solidFill>
              </a:rPr>
              <a:t>(‘</a:t>
            </a:r>
            <a:r>
              <a:rPr lang="id-ID" sz="3600" b="1" dirty="0" smtClean="0">
                <a:solidFill>
                  <a:schemeClr val="bg1"/>
                </a:solidFill>
              </a:rPr>
              <a:t>Masukkan panjang = </a:t>
            </a:r>
            <a:r>
              <a:rPr lang="id-ID" sz="3600" b="1" dirty="0" smtClean="0">
                <a:solidFill>
                  <a:srgbClr val="FFC000"/>
                </a:solidFill>
              </a:rPr>
              <a:t>‘)</a:t>
            </a:r>
          </a:p>
          <a:p>
            <a:pPr marL="0" indent="0">
              <a:buNone/>
            </a:pPr>
            <a:r>
              <a:rPr lang="id-ID" sz="3600" b="1" dirty="0" smtClean="0">
                <a:solidFill>
                  <a:srgbClr val="FF0000"/>
                </a:solidFill>
              </a:rPr>
              <a:t>read</a:t>
            </a:r>
            <a:r>
              <a:rPr lang="id-ID" sz="3600" b="1" dirty="0" smtClean="0">
                <a:solidFill>
                  <a:srgbClr val="FFC000"/>
                </a:solidFill>
              </a:rPr>
              <a:t>(</a:t>
            </a:r>
            <a:r>
              <a:rPr lang="id-ID" sz="3600" b="1" dirty="0" smtClean="0">
                <a:solidFill>
                  <a:schemeClr val="tx1"/>
                </a:solidFill>
              </a:rPr>
              <a:t>panjang</a:t>
            </a:r>
            <a:r>
              <a:rPr lang="id-ID" sz="3600" b="1" dirty="0" smtClean="0">
                <a:solidFill>
                  <a:srgbClr val="FFC000"/>
                </a:solidFill>
              </a:rPr>
              <a:t>)</a:t>
            </a:r>
          </a:p>
          <a:p>
            <a:pPr marL="0" indent="0">
              <a:buNone/>
            </a:pPr>
            <a:r>
              <a:rPr lang="id-ID" sz="3600" b="1" dirty="0" smtClean="0">
                <a:solidFill>
                  <a:srgbClr val="FF0000"/>
                </a:solidFill>
              </a:rPr>
              <a:t>write</a:t>
            </a:r>
            <a:r>
              <a:rPr lang="id-ID" sz="3600" b="1" dirty="0" smtClean="0">
                <a:solidFill>
                  <a:srgbClr val="FFC000"/>
                </a:solidFill>
              </a:rPr>
              <a:t>(‘</a:t>
            </a:r>
            <a:r>
              <a:rPr lang="id-ID" sz="3600" b="1" dirty="0" smtClean="0">
                <a:solidFill>
                  <a:schemeClr val="bg1"/>
                </a:solidFill>
              </a:rPr>
              <a:t>Masukkan lebar =</a:t>
            </a:r>
            <a:r>
              <a:rPr lang="id-ID" sz="3600" b="1" dirty="0" smtClean="0">
                <a:solidFill>
                  <a:srgbClr val="FFC000"/>
                </a:solidFill>
              </a:rPr>
              <a:t> ‘)</a:t>
            </a:r>
          </a:p>
          <a:p>
            <a:pPr marL="0" indent="0">
              <a:buNone/>
            </a:pPr>
            <a:r>
              <a:rPr lang="id-ID" sz="3600" b="1" dirty="0">
                <a:solidFill>
                  <a:srgbClr val="FF0000"/>
                </a:solidFill>
              </a:rPr>
              <a:t>r</a:t>
            </a:r>
            <a:r>
              <a:rPr lang="id-ID" sz="3600" b="1" dirty="0" smtClean="0">
                <a:solidFill>
                  <a:srgbClr val="FF0000"/>
                </a:solidFill>
              </a:rPr>
              <a:t>ead</a:t>
            </a:r>
            <a:r>
              <a:rPr lang="id-ID" sz="3600" b="1" dirty="0" smtClean="0">
                <a:solidFill>
                  <a:srgbClr val="FFC000"/>
                </a:solidFill>
              </a:rPr>
              <a:t>(</a:t>
            </a:r>
            <a:r>
              <a:rPr lang="id-ID" sz="3600" b="1" dirty="0" smtClean="0">
                <a:solidFill>
                  <a:schemeClr val="tx1"/>
                </a:solidFill>
              </a:rPr>
              <a:t>lebar</a:t>
            </a:r>
            <a:r>
              <a:rPr lang="id-ID" sz="3600" b="1" dirty="0" smtClean="0">
                <a:solidFill>
                  <a:srgbClr val="FFC000"/>
                </a:solidFill>
              </a:rPr>
              <a:t>)</a:t>
            </a:r>
          </a:p>
          <a:p>
            <a:pPr marL="0" indent="0">
              <a:buNone/>
            </a:pPr>
            <a:r>
              <a:rPr lang="id-ID" sz="3600" b="1" dirty="0">
                <a:solidFill>
                  <a:schemeClr val="tx1"/>
                </a:solidFill>
              </a:rPr>
              <a:t>l</a:t>
            </a:r>
            <a:r>
              <a:rPr lang="id-ID" sz="3600" b="1" dirty="0" smtClean="0">
                <a:solidFill>
                  <a:schemeClr val="tx1"/>
                </a:solidFill>
              </a:rPr>
              <a:t>uas </a:t>
            </a:r>
            <a:r>
              <a:rPr lang="id-ID" sz="3600" b="1" dirty="0" smtClean="0">
                <a:solidFill>
                  <a:srgbClr val="FFC000"/>
                </a:solidFill>
                <a:sym typeface="Wingdings" panose="05000000000000000000" pitchFamily="2" charset="2"/>
              </a:rPr>
              <a:t> </a:t>
            </a:r>
            <a:r>
              <a:rPr lang="id-ID" sz="3600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panjang </a:t>
            </a:r>
            <a:r>
              <a:rPr lang="id-ID" sz="3600" b="1" dirty="0" smtClean="0">
                <a:solidFill>
                  <a:srgbClr val="FFC000"/>
                </a:solidFill>
                <a:sym typeface="Wingdings" panose="05000000000000000000" pitchFamily="2" charset="2"/>
              </a:rPr>
              <a:t>* </a:t>
            </a:r>
            <a:r>
              <a:rPr lang="id-ID" sz="3600" b="1" dirty="0" smtClean="0">
                <a:solidFill>
                  <a:schemeClr val="tx1"/>
                </a:solidFill>
                <a:sym typeface="Wingdings" panose="05000000000000000000" pitchFamily="2" charset="2"/>
              </a:rPr>
              <a:t>lebar</a:t>
            </a:r>
          </a:p>
          <a:p>
            <a:pPr marL="0" indent="0">
              <a:buNone/>
            </a:pPr>
            <a:r>
              <a:rPr lang="id-ID" sz="3600" b="1" dirty="0">
                <a:solidFill>
                  <a:srgbClr val="FF0000"/>
                </a:solidFill>
              </a:rPr>
              <a:t>write</a:t>
            </a:r>
            <a:r>
              <a:rPr lang="id-ID" sz="3600" b="1" dirty="0" smtClean="0">
                <a:solidFill>
                  <a:srgbClr val="FFC000"/>
                </a:solidFill>
              </a:rPr>
              <a:t>(‘</a:t>
            </a:r>
            <a:r>
              <a:rPr lang="id-ID" sz="3600" b="1" dirty="0" smtClean="0">
                <a:solidFill>
                  <a:schemeClr val="bg1"/>
                </a:solidFill>
              </a:rPr>
              <a:t>Luasnya adalah </a:t>
            </a:r>
            <a:r>
              <a:rPr lang="id-ID" sz="3600" b="1" dirty="0">
                <a:solidFill>
                  <a:schemeClr val="bg1"/>
                </a:solidFill>
              </a:rPr>
              <a:t>=</a:t>
            </a:r>
            <a:r>
              <a:rPr lang="id-ID" sz="3600" b="1" dirty="0">
                <a:solidFill>
                  <a:srgbClr val="FFC000"/>
                </a:solidFill>
              </a:rPr>
              <a:t> </a:t>
            </a:r>
            <a:r>
              <a:rPr lang="id-ID" sz="3600" b="1" dirty="0" smtClean="0">
                <a:solidFill>
                  <a:srgbClr val="FFC000"/>
                </a:solidFill>
              </a:rPr>
              <a:t>‘, </a:t>
            </a:r>
            <a:r>
              <a:rPr lang="id-ID" sz="3600" b="1" dirty="0" smtClean="0">
                <a:solidFill>
                  <a:schemeClr val="tx1"/>
                </a:solidFill>
              </a:rPr>
              <a:t>luas</a:t>
            </a:r>
            <a:r>
              <a:rPr lang="id-ID" sz="3600" b="1" dirty="0" smtClean="0">
                <a:solidFill>
                  <a:srgbClr val="FFC000"/>
                </a:solidFill>
              </a:rPr>
              <a:t>)</a:t>
            </a:r>
            <a:endParaRPr lang="id-ID" sz="3600" b="1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id-ID" sz="3600" b="1" dirty="0" smtClean="0">
              <a:solidFill>
                <a:schemeClr val="tx1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id-ID" sz="3600" dirty="0" smtClean="0">
              <a:solidFill>
                <a:schemeClr val="tx1"/>
              </a:solidFill>
            </a:endParaRPr>
          </a:p>
        </p:txBody>
      </p:sp>
      <p:sp>
        <p:nvSpPr>
          <p:cNvPr id="18" name="Left Arrow 17"/>
          <p:cNvSpPr/>
          <p:nvPr/>
        </p:nvSpPr>
        <p:spPr>
          <a:xfrm>
            <a:off x="6019800" y="3166533"/>
            <a:ext cx="1659467" cy="914400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9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rgbClr val="000000"/>
      </a:dk1>
      <a:lt1>
        <a:srgbClr val="FFFFFF"/>
      </a:lt1>
      <a:dk2>
        <a:srgbClr val="303034"/>
      </a:dk2>
      <a:lt2>
        <a:srgbClr val="DFDFE4"/>
      </a:lt2>
      <a:accent1>
        <a:srgbClr val="00AEEF"/>
      </a:accent1>
      <a:accent2>
        <a:srgbClr val="8CC600"/>
      </a:accent2>
      <a:accent3>
        <a:srgbClr val="FFBE00"/>
      </a:accent3>
      <a:accent4>
        <a:srgbClr val="FF0097"/>
      </a:accent4>
      <a:accent5>
        <a:srgbClr val="0071BC"/>
      </a:accent5>
      <a:accent6>
        <a:srgbClr val="FF8600"/>
      </a:accent6>
      <a:hlink>
        <a:srgbClr val="2424F0"/>
      </a:hlink>
      <a:folHlink>
        <a:srgbClr val="808080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9FF7CA0D-8839-4012-B51C-B152F9BD65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114</TotalTime>
  <Words>269</Words>
  <Application>Microsoft Office PowerPoint</Application>
  <PresentationFormat>Widescreen</PresentationFormat>
  <Paragraphs>63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Adobe Fan Heiti Std B</vt:lpstr>
      <vt:lpstr>Adobe Garamond Pro</vt:lpstr>
      <vt:lpstr>Arial</vt:lpstr>
      <vt:lpstr>Calibri</vt:lpstr>
      <vt:lpstr>Calibri Light</vt:lpstr>
      <vt:lpstr>Times New Roman</vt:lpstr>
      <vt:lpstr>Wingdings</vt:lpstr>
      <vt:lpstr>Metropolitan</vt:lpstr>
      <vt:lpstr>Some Knowledge about Algorithm</vt:lpstr>
      <vt:lpstr>What is Algorithm?</vt:lpstr>
      <vt:lpstr>PowerPoint Presentation</vt:lpstr>
      <vt:lpstr>Question :</vt:lpstr>
      <vt:lpstr>Notation of Algorithm</vt:lpstr>
      <vt:lpstr>Descriptive Text</vt:lpstr>
      <vt:lpstr>Flowchart</vt:lpstr>
      <vt:lpstr>Pseudocode</vt:lpstr>
      <vt:lpstr>Flowchart  Pseudocode</vt:lpstr>
      <vt:lpstr>How to convert Flowchart/Pseudocode  Program Code?</vt:lpstr>
      <vt:lpstr>Thank You for Today!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Some Knowledge about Algorithm</dc:title>
  <dc:creator>Ahmad Hanafi</dc:creator>
  <cp:lastModifiedBy>Ahmad Hanafi</cp:lastModifiedBy>
  <cp:revision>85</cp:revision>
  <dcterms:created xsi:type="dcterms:W3CDTF">2019-10-30T10:39:18Z</dcterms:created>
  <dcterms:modified xsi:type="dcterms:W3CDTF">2019-11-02T02:38:42Z</dcterms:modified>
</cp:coreProperties>
</file>

<file path=docProps/thumbnail.jpeg>
</file>